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media1.m4a" ContentType="audio/mp3"/>
  <Override PartName="/ppt/media/media10.m4a" ContentType="audio/mp3"/>
  <Override PartName="/ppt/media/media11.m4a" ContentType="audio/mp3"/>
  <Override PartName="/ppt/media/media12.m4a" ContentType="audio/mp3"/>
  <Override PartName="/ppt/media/media13.m4a" ContentType="audio/mp3"/>
  <Override PartName="/ppt/media/media14.m4a" ContentType="audio/mp3"/>
  <Override PartName="/ppt/media/media15.m4a" ContentType="audio/mp3"/>
  <Override PartName="/ppt/media/media16.m4a" ContentType="audio/mp3"/>
  <Override PartName="/ppt/media/media17.m4a" ContentType="audio/mp3"/>
  <Override PartName="/ppt/media/media18.m4a" ContentType="audio/mp3"/>
  <Override PartName="/ppt/media/media19.m4a" ContentType="audio/mp3"/>
  <Override PartName="/ppt/media/media2.m4a" ContentType="audio/mp3"/>
  <Override PartName="/ppt/media/media20.m4a" ContentType="audio/mp3"/>
  <Override PartName="/ppt/media/media3.m4a" ContentType="audio/mp3"/>
  <Override PartName="/ppt/media/media4.m4a" ContentType="audio/mp3"/>
  <Override PartName="/ppt/media/media5.m4a" ContentType="audio/mp3"/>
  <Override PartName="/ppt/media/media6.m4a" ContentType="audio/mp3"/>
  <Override PartName="/ppt/media/media7.m4a" ContentType="audio/mp3"/>
  <Override PartName="/ppt/media/media8.m4a" ContentType="audio/mp3"/>
  <Override PartName="/ppt/media/media9.m4a" ContentType="audio/mp3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957" r:id="rId1"/>
  </p:sldMasterIdLst>
  <p:notesMasterIdLst>
    <p:notesMasterId r:id="rId2"/>
  </p:notesMasterIdLst>
  <p:handoutMasterIdLst>
    <p:handoutMasterId r:id="rId3"/>
  </p:handout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</p:sldIdLst>
  <p:sldSz cx="12192000" cy="6858000"/>
  <p:notesSz cx="6858000" cy="9144000"/>
  <p:custDataLst>
    <p:tags r:id="rId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4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0997"/>
    <a:srgbClr val="3F3F3F"/>
    <a:srgbClr val="DC0CD8"/>
    <a:srgbClr val="CA4500"/>
    <a:srgbClr val="E7E7E7"/>
    <a:srgbClr val="CBCBCB"/>
    <a:srgbClr val="9A6634"/>
    <a:srgbClr val="4D3042"/>
    <a:srgbClr val="F2C085"/>
    <a:srgbClr val="060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57" autoAdjust="0"/>
    <p:restoredTop sz="93480" autoAdjust="0"/>
  </p:normalViewPr>
  <p:slideViewPr>
    <p:cSldViewPr snapToGrid="0" showGuides="1">
      <p:cViewPr varScale="1">
        <p:scale>
          <a:sx n="208" d="100"/>
          <a:sy n="208" d="100"/>
        </p:scale>
        <p:origin x="592" y="200"/>
      </p:cViewPr>
      <p:guideLst>
        <p:guide orient="horz" pos="2954"/>
        <p:guide pos="3817"/>
      </p:guideLst>
    </p:cSldViewPr>
  </p:slideViewPr>
  <p:outlineViewPr>
    <p:cViewPr>
      <p:scale>
        <a:sx n="33" d="100"/>
        <a:sy n="33" d="100"/>
      </p:scale>
      <p:origin x="0" y="-3428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5350"/>
    </p:cViewPr>
  </p:sorterViewPr>
  <p:notesViewPr>
    <p:cSldViewPr snapToGrid="0">
      <p:cViewPr varScale="1">
        <p:scale>
          <a:sx n="55" d="100"/>
          <a:sy n="55" d="100"/>
        </p:scale>
        <p:origin x="2604" y="36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2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" Type="http://schemas.openxmlformats.org/officeDocument/2006/relationships/handoutMaster" Target="handoutMasters/handoutMaster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" Type="http://schemas.openxmlformats.org/officeDocument/2006/relationships/tags" Target="tags/tag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" Type="http://schemas.openxmlformats.org/officeDocument/2006/relationships/presProps" Target="presProps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" Type="http://schemas.openxmlformats.org/officeDocument/2006/relationships/viewProps" Target="viewProps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" Type="http://schemas.openxmlformats.org/officeDocument/2006/relationships/theme" Target="theme/theme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" Type="http://schemas.openxmlformats.org/officeDocument/2006/relationships/tableStyles" Target="tableStyles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" Type="http://schemas.openxmlformats.org/officeDocument/2006/relationships/slide" Target="slides/slide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D70991-2FC8-48FC-B4B4-7CAB7B6B77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EC77C-AA14-41A6-8325-C0F2AE395B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12B9B-332A-4AA3-A815-F3B99405B227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1B9BD-CE3D-4376-98E4-C5B1E5EEE6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DA187-FF63-4183-A819-D554EC46B1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0B92C-B3D6-4965-BCE2-14DF5BA9D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446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5B94E-23D4-4C1D-9F76-8EBB0A8FEDAB}" type="datetimeFigureOut">
              <a:rPr lang="en-GB" smtClean="0"/>
              <a:t>22/11/2021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40757-3C4A-4F52-9448-E0F60A0A7E3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60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2-HD-TOP.png">
            <a:extLst>
              <a:ext uri="{FF2B5EF4-FFF2-40B4-BE49-F238E27FC236}">
                <a16:creationId xmlns:a16="http://schemas.microsoft.com/office/drawing/2014/main" id="{61FB3F97-8303-B542-A12B-08BEB1C14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15" descr="C2-HD-BTM.png">
            <a:extLst>
              <a:ext uri="{FF2B5EF4-FFF2-40B4-BE49-F238E27FC236}">
                <a16:creationId xmlns:a16="http://schemas.microsoft.com/office/drawing/2014/main" id="{F8F1E5EF-0C7C-D74B-ACFB-BD669D5D65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AutoShape 18">
            <a:extLst>
              <a:ext uri="{FF2B5EF4-FFF2-40B4-BE49-F238E27FC236}">
                <a16:creationId xmlns:a16="http://schemas.microsoft.com/office/drawing/2014/main" id="{9E586C80-67C5-F646-AA47-CB2B899918A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5139" y="1054005"/>
            <a:ext cx="8456425" cy="1008062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WELCOME TO THE</a:t>
            </a:r>
            <a:endParaRPr lang="en-GB" altLang="en-US" sz="4000" dirty="0"/>
          </a:p>
        </p:txBody>
      </p:sp>
      <p:sp>
        <p:nvSpPr>
          <p:cNvPr id="13" name="AutoShape 22">
            <a:extLst>
              <a:ext uri="{FF2B5EF4-FFF2-40B4-BE49-F238E27FC236}">
                <a16:creationId xmlns:a16="http://schemas.microsoft.com/office/drawing/2014/main" id="{EA3CAC8E-7C82-8D46-AD48-074F1A323B0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5139" y="2228358"/>
            <a:ext cx="8456425" cy="1008062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000" b="1" dirty="0"/>
              <a:t>PUB QUIZ </a:t>
            </a:r>
            <a:endParaRPr lang="en-GB" alt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FAF7A7-FED2-8F46-9020-1B9BE2FCF2F1}"/>
              </a:ext>
            </a:extLst>
          </p:cNvPr>
          <p:cNvSpPr txBox="1"/>
          <p:nvPr userDrawn="1"/>
        </p:nvSpPr>
        <p:spPr>
          <a:xfrm>
            <a:off x="4314659" y="4836473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Starts around 7.30</a:t>
            </a:r>
            <a:endParaRPr lang="en-GB" sz="2800" i="1" dirty="0"/>
          </a:p>
        </p:txBody>
      </p:sp>
      <p:sp>
        <p:nvSpPr>
          <p:cNvPr id="25" name="AutoShape 18">
            <a:extLst>
              <a:ext uri="{FF2B5EF4-FFF2-40B4-BE49-F238E27FC236}">
                <a16:creationId xmlns:a16="http://schemas.microsoft.com/office/drawing/2014/main" id="{8BD412CB-7DFA-0849-AEA1-5E8C43B54DE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5140" y="3401732"/>
            <a:ext cx="8456424" cy="1008062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@ NEIGHBOURHOOD</a:t>
            </a:r>
            <a:endParaRPr lang="en-GB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035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PEOUT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TOP.png">
            <a:extLst>
              <a:ext uri="{FF2B5EF4-FFF2-40B4-BE49-F238E27FC236}">
                <a16:creationId xmlns:a16="http://schemas.microsoft.com/office/drawing/2014/main" id="{5569A775-62AD-BC43-8BBE-CCB63302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5" y="-97"/>
            <a:ext cx="12192000" cy="1441450"/>
          </a:xfrm>
          <a:prstGeom prst="rect">
            <a:avLst/>
          </a:prstGeom>
        </p:spPr>
      </p:pic>
      <p:sp>
        <p:nvSpPr>
          <p:cNvPr id="28" name="AutoShape 17">
            <a:extLst>
              <a:ext uri="{FF2B5EF4-FFF2-40B4-BE49-F238E27FC236}">
                <a16:creationId xmlns:a16="http://schemas.microsoft.com/office/drawing/2014/main" id="{0FFA3190-241B-3143-8E1F-6C905F62BF9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453894" y="224917"/>
            <a:ext cx="5563935" cy="675917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rm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400" b="1" dirty="0">
                <a:latin typeface="+mj-lt"/>
              </a:rPr>
              <a:t>WIPE OUT ROUND QUESTIONS</a:t>
            </a:r>
            <a:endParaRPr lang="en-GB" altLang="en-US" sz="1400" dirty="0">
              <a:latin typeface="+mj-lt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2C64DF9-4DFD-8E49-9055-BCB8928563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817" y="2326511"/>
            <a:ext cx="11848012" cy="1441450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r>
              <a:rPr lang="en-GB" dirty="0"/>
              <a:t>QUESTION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0727F3-DAF3-5745-BFFD-44506F89C8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1866" y="4154559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A. ANS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07D40A2-AD70-974C-BA26-C03F9CA9D0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368" y="4154559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B. ANS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CB83BB5-D221-8744-87F9-3D4BE1E86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866" y="5047739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C. ANS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DA22019-949A-8040-99F8-817ADF071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368" y="5047739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D. ANS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282643D-84F9-EE4C-BF2C-38BCF0AC0B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6460" y="1267815"/>
            <a:ext cx="5359079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r>
              <a:rPr lang="en-GB" dirty="0"/>
              <a:t>QUESTION_NUMBER</a:t>
            </a:r>
          </a:p>
        </p:txBody>
      </p:sp>
    </p:spTree>
    <p:extLst>
      <p:ext uri="{BB962C8B-B14F-4D97-AF65-F5344CB8AC3E}">
        <p14:creationId xmlns:p14="http://schemas.microsoft.com/office/powerpoint/2010/main" val="40607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>
        <p:tmplLst>
          <p:tmpl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uiExpand="1" build="p" animBg="1">
        <p:tmplLst>
          <p:tmpl>
            <p:tnLst>
              <p:par>
                <p:cTn presetID="9" presetClass="entr" presetSubtype="0" fill="hold" nodeType="after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uiExpand="1" build="p" animBg="1">
        <p:tmplLst>
          <p:tmpl>
            <p:tnLst>
              <p:par>
                <p:cTn presetID="9" presetClass="entr" presetSubtype="0" fill="hold" nodeType="after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uiExpand="1" build="p" animBg="1">
        <p:tmplLst>
          <p:tmpl>
            <p:tnLst>
              <p:par>
                <p:cTn presetID="9" presetClass="entr" presetSubtype="0" fill="hold" nodeType="after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PEOUT_ANSWER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4C20FB-508D-324D-AD6E-2755EB47CD06}"/>
              </a:ext>
            </a:extLst>
          </p:cNvPr>
          <p:cNvSpPr txBox="1"/>
          <p:nvPr userDrawn="1"/>
        </p:nvSpPr>
        <p:spPr>
          <a:xfrm>
            <a:off x="5381707" y="655291"/>
            <a:ext cx="62571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/>
              <a:t>Wipe Out Round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536616-48D8-DC4C-A5A1-0248F53422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2700" y="3727689"/>
            <a:ext cx="12204700" cy="774700"/>
            <a:chOff x="0" y="980728"/>
            <a:chExt cx="9153525" cy="775405"/>
          </a:xfrm>
          <a:noFill/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61357D1-B572-E546-A615-60662848CEDB}"/>
                </a:ext>
              </a:extLst>
            </p:cNvPr>
            <p:cNvSpPr/>
            <p:nvPr/>
          </p:nvSpPr>
          <p:spPr>
            <a:xfrm>
              <a:off x="1476375" y="980728"/>
              <a:ext cx="6191250" cy="775405"/>
            </a:xfrm>
            <a:prstGeom prst="hexagon">
              <a:avLst>
                <a:gd name="adj" fmla="val 112577"/>
                <a:gd name="vf" fmla="val 115470"/>
              </a:avLst>
            </a:prstGeom>
            <a:grp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216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5C3975-B0C8-1A4D-9B5A-16D04A6C5C5D}"/>
                </a:ext>
              </a:extLst>
            </p:cNvPr>
            <p:cNvCxnSpPr>
              <a:stCxn id="7" idx="2"/>
            </p:cNvCxnSpPr>
            <p:nvPr/>
          </p:nvCxnSpPr>
          <p:spPr>
            <a:xfrm flipH="1">
              <a:off x="0" y="1368430"/>
              <a:ext cx="1476375" cy="12712"/>
            </a:xfrm>
            <a:prstGeom prst="line">
              <a:avLst/>
            </a:prstGeom>
            <a:grp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06A22D-177A-C84A-A0CD-2C9F1438DAE5}"/>
                </a:ext>
              </a:extLst>
            </p:cNvPr>
            <p:cNvCxnSpPr/>
            <p:nvPr/>
          </p:nvCxnSpPr>
          <p:spPr>
            <a:xfrm flipH="1">
              <a:off x="7659687" y="1355718"/>
              <a:ext cx="1493838" cy="12712"/>
            </a:xfrm>
            <a:prstGeom prst="line">
              <a:avLst/>
            </a:prstGeom>
            <a:grp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52F2D33-3F8B-0C47-9C7C-70CF5761B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720" y="1119294"/>
              <a:ext cx="5040560" cy="5236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800" b="1" dirty="0"/>
                <a:t>ANSWERS</a:t>
              </a:r>
              <a:endParaRPr lang="en-GB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24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PEOUT_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TOP.png">
            <a:extLst>
              <a:ext uri="{FF2B5EF4-FFF2-40B4-BE49-F238E27FC236}">
                <a16:creationId xmlns:a16="http://schemas.microsoft.com/office/drawing/2014/main" id="{5569A775-62AD-BC43-8BBE-CCB63302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1441450"/>
          </a:xfrm>
          <a:prstGeom prst="rect">
            <a:avLst/>
          </a:prstGeom>
        </p:spPr>
      </p:pic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6991A07-8144-9049-9868-B8EE56B786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39109" y="1207417"/>
            <a:ext cx="1693707" cy="774698"/>
          </a:xfrm>
          <a:prstGeom prst="hexagon">
            <a:avLst>
              <a:gd name="adj" fmla="val 50706"/>
              <a:gd name="vf" fmla="val 115470"/>
            </a:avLst>
          </a:prstGeom>
          <a:ln w="412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r>
              <a:rPr lang="en-GB" dirty="0"/>
              <a:t>Q#</a:t>
            </a:r>
          </a:p>
        </p:txBody>
      </p:sp>
      <p:sp>
        <p:nvSpPr>
          <p:cNvPr id="47" name="AutoShape 17">
            <a:extLst>
              <a:ext uri="{FF2B5EF4-FFF2-40B4-BE49-F238E27FC236}">
                <a16:creationId xmlns:a16="http://schemas.microsoft.com/office/drawing/2014/main" id="{E89E05D7-4A22-B744-9731-68485E0ED50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864251" y="146224"/>
            <a:ext cx="3244219" cy="917874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rmAutofit fontScale="92500" lnSpcReduction="20000"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400" b="1" dirty="0">
                <a:latin typeface="+mj-lt"/>
              </a:rPr>
              <a:t>WIPE OUT ROUND</a:t>
            </a:r>
          </a:p>
          <a:p>
            <a:pPr algn="ctr" eaLnBrk="1" hangingPunct="1"/>
            <a:r>
              <a:rPr lang="en-GB" altLang="en-US" sz="2400" b="1" dirty="0">
                <a:latin typeface="+mj-lt"/>
              </a:rPr>
              <a:t>ANSWERS</a:t>
            </a:r>
            <a:endParaRPr lang="en-GB" altLang="en-US" sz="1400" dirty="0">
              <a:latin typeface="+mj-l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047FBF0-CB37-CB4D-8696-451561DFC4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498" y="2264037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A. ANS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E2663AC0-BC1C-2042-85F9-79383990F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264037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B. ANS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6511082-5AC3-1A44-82A2-32DCB663F4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498" y="3122695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C. ANS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8A97A10-36EA-334C-BF31-D885912E2E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3122695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D. ANS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28DBE530-D4AB-A946-9A84-DCFFAD89EC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529" y="209291"/>
            <a:ext cx="8609057" cy="1772824"/>
          </a:xfrm>
          <a:prstGeom prst="hexagon">
            <a:avLst>
              <a:gd name="adj" fmla="val 42355"/>
              <a:gd name="vf" fmla="val 115470"/>
            </a:avLst>
          </a:prstGeom>
          <a:solidFill>
            <a:schemeClr val="bg1"/>
          </a:solidFill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r>
              <a:rPr lang="en-GB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87124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p" animBg="1">
        <p:tmplLst>
          <p:tmpl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 animBg="1">
        <p:tmplLst>
          <p:tmpl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 animBg="1">
        <p:tmplLst>
          <p:tmpl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 animBg="1">
        <p:tmplLst>
          <p:tmpl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SIC_ROUND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4" name="AutoShape 18">
            <a:extLst>
              <a:ext uri="{FF2B5EF4-FFF2-40B4-BE49-F238E27FC236}">
                <a16:creationId xmlns:a16="http://schemas.microsoft.com/office/drawing/2014/main" id="{1137670B-7EB3-AB4F-9ED1-88FD0B5CF78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1334502"/>
            <a:ext cx="8456425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MUSIC ROUND</a:t>
            </a:r>
            <a:endParaRPr lang="en-GB" altLang="en-US" sz="4000" dirty="0"/>
          </a:p>
        </p:txBody>
      </p:sp>
      <p:sp>
        <p:nvSpPr>
          <p:cNvPr id="15" name="AutoShape 22">
            <a:extLst>
              <a:ext uri="{FF2B5EF4-FFF2-40B4-BE49-F238E27FC236}">
                <a16:creationId xmlns:a16="http://schemas.microsoft.com/office/drawing/2014/main" id="{EE331885-59E1-684F-BF94-E6CEF800B18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2508855"/>
            <a:ext cx="8456425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000" b="1" dirty="0"/>
              <a:t>QUESTIONS</a:t>
            </a:r>
            <a:r>
              <a:rPr lang="en-GB" altLang="en-US" sz="3200" dirty="0"/>
              <a:t> </a:t>
            </a:r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1913623C-B8AF-F24C-BEAD-59B544408F1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3683208"/>
            <a:ext cx="8456424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/>
              <a:t>NAME THE SONG AND ARTIST</a:t>
            </a: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3128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SIC_ROUND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AutoShape 18">
            <a:extLst>
              <a:ext uri="{FF2B5EF4-FFF2-40B4-BE49-F238E27FC236}">
                <a16:creationId xmlns:a16="http://schemas.microsoft.com/office/drawing/2014/main" id="{54414DF9-358B-6D4E-9958-4AA60917926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94107" y="929514"/>
            <a:ext cx="4172095" cy="895466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600" b="1" dirty="0"/>
              <a:t>MUSIC ROUND</a:t>
            </a:r>
            <a:endParaRPr lang="en-GB" altLang="en-US" sz="3600" dirty="0"/>
          </a:p>
        </p:txBody>
      </p:sp>
      <p:pic>
        <p:nvPicPr>
          <p:cNvPr id="13" name="Picture 12" descr="A close up of a light&#10;&#10;Description automatically generated">
            <a:extLst>
              <a:ext uri="{FF2B5EF4-FFF2-40B4-BE49-F238E27FC236}">
                <a16:creationId xmlns:a16="http://schemas.microsoft.com/office/drawing/2014/main" id="{4F5C384B-EA95-5B48-B896-4DB69347E6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9912" y="983205"/>
            <a:ext cx="7352088" cy="3951532"/>
          </a:xfrm>
          <a:prstGeom prst="rect">
            <a:avLst/>
          </a:prstGeom>
        </p:spPr>
      </p:pic>
      <p:sp>
        <p:nvSpPr>
          <p:cNvPr id="17" name="AutoShape 18">
            <a:extLst>
              <a:ext uri="{FF2B5EF4-FFF2-40B4-BE49-F238E27FC236}">
                <a16:creationId xmlns:a16="http://schemas.microsoft.com/office/drawing/2014/main" id="{8BA020E5-91F4-8140-BAFA-B0D3C0E824F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667022" y="241525"/>
            <a:ext cx="6445955" cy="5762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/>
              <a:t>NAME THE SONG AND ARTIST</a:t>
            </a:r>
            <a:endParaRPr lang="en-GB" altLang="en-US" sz="2800" dirty="0"/>
          </a:p>
        </p:txBody>
      </p:sp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1904E60-BF5D-7E45-9848-DBB62AD765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00238" y="5696325"/>
            <a:ext cx="6006658" cy="717550"/>
          </a:xfrm>
          <a:prstGeom prst="roundRect">
            <a:avLst>
              <a:gd name="adj" fmla="val 50000"/>
            </a:avLst>
          </a:prstGeom>
          <a:solidFill>
            <a:schemeClr val="bg1">
              <a:alpha val="77000"/>
            </a:schemeClr>
          </a:solidFill>
          <a:ln w="508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TRACK_NUMBER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2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SIC_ROUND_ANSWER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4" name="AutoShape 18">
            <a:extLst>
              <a:ext uri="{FF2B5EF4-FFF2-40B4-BE49-F238E27FC236}">
                <a16:creationId xmlns:a16="http://schemas.microsoft.com/office/drawing/2014/main" id="{1137670B-7EB3-AB4F-9ED1-88FD0B5CF78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1334502"/>
            <a:ext cx="8456425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MUSIC ROUND</a:t>
            </a:r>
            <a:endParaRPr lang="en-GB" altLang="en-US" sz="4000" dirty="0"/>
          </a:p>
        </p:txBody>
      </p:sp>
      <p:sp>
        <p:nvSpPr>
          <p:cNvPr id="15" name="AutoShape 22">
            <a:extLst>
              <a:ext uri="{FF2B5EF4-FFF2-40B4-BE49-F238E27FC236}">
                <a16:creationId xmlns:a16="http://schemas.microsoft.com/office/drawing/2014/main" id="{EE331885-59E1-684F-BF94-E6CEF800B18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2508855"/>
            <a:ext cx="8456425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000" b="1" dirty="0"/>
              <a:t>ANSWERS</a:t>
            </a:r>
            <a:r>
              <a:rPr lang="en-GB" altLang="en-US" sz="3200" dirty="0"/>
              <a:t> </a:t>
            </a:r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1913623C-B8AF-F24C-BEAD-59B544408F1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3683208"/>
            <a:ext cx="8456424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/>
              <a:t>NAME THE SONG AND ARTIST</a:t>
            </a: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481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SIC_ROUND_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AutoShape 18">
            <a:extLst>
              <a:ext uri="{FF2B5EF4-FFF2-40B4-BE49-F238E27FC236}">
                <a16:creationId xmlns:a16="http://schemas.microsoft.com/office/drawing/2014/main" id="{54414DF9-358B-6D4E-9958-4AA60917926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49037" y="736365"/>
            <a:ext cx="4768948" cy="964424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MUSIC ROUND</a:t>
            </a:r>
            <a:endParaRPr lang="en-GB" altLang="en-US" sz="4000" dirty="0"/>
          </a:p>
        </p:txBody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8BA020E5-91F4-8140-BAFA-B0D3C0E824F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667022" y="241525"/>
            <a:ext cx="6445955" cy="5762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/>
              <a:t>NAME THE SONG AND ARTIST</a:t>
            </a:r>
            <a:endParaRPr lang="en-GB" alt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FADCA6A-8390-6E4C-91FF-53B936A42C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62538" y="5997444"/>
            <a:ext cx="6952198" cy="7175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INSERT_ANSWER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C5CAE3-F595-7141-9853-DE05C24516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6753" y="1929475"/>
            <a:ext cx="4768850" cy="37861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D49AA4-146A-DB40-8EDD-DDF0328236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342" y="5997444"/>
            <a:ext cx="4565785" cy="717550"/>
          </a:xfrm>
          <a:prstGeom prst="roundRect">
            <a:avLst>
              <a:gd name="adj" fmla="val 50000"/>
            </a:avLst>
          </a:prstGeom>
          <a:solidFill>
            <a:schemeClr val="bg1">
              <a:alpha val="77000"/>
            </a:schemeClr>
          </a:solidFill>
          <a:ln w="508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TRACK_NUMBER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07828C1-9F68-8B4A-9F6A-BE0DF2F644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6397" y="1929475"/>
            <a:ext cx="4768850" cy="37861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692E7-812E-2045-8E53-35483786BA46}"/>
              </a:ext>
            </a:extLst>
          </p:cNvPr>
          <p:cNvSpPr/>
          <p:nvPr userDrawn="1"/>
        </p:nvSpPr>
        <p:spPr>
          <a:xfrm>
            <a:off x="5597013" y="1017639"/>
            <a:ext cx="221226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0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 nodePh="1">
                                  <p:stCondLst>
                                    <p:cond delay="150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>
        <p:tmplLst>
          <p:tmpl>
            <p:tnLst>
              <p:par>
                <p:cTn presetID="9" presetClass="entr" presetSubtype="0" fill="hold" nodeType="withEffect">
                  <p:stCondLst>
                    <p:cond delay="2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2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20" grpId="0"/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NT_SC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28BC968C-2FE9-BF40-B3E2-0367B09ADFA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23335" y="1587261"/>
            <a:ext cx="11145329" cy="314576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6000" b="1" dirty="0">
                <a:latin typeface="+mn-lt"/>
              </a:rPr>
              <a:t>LET’S COUNT UP THE SCORES!</a:t>
            </a:r>
          </a:p>
          <a:p>
            <a:pPr algn="ctr" eaLnBrk="1" hangingPunct="1"/>
            <a:r>
              <a:rPr lang="en-GB" altLang="en-US" sz="6000" b="1" dirty="0">
                <a:latin typeface="+mn-lt"/>
              </a:rPr>
              <a:t>Points mean prizes</a:t>
            </a:r>
            <a:endParaRPr lang="en-GB" altLang="en-US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53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AutoShape 17">
            <a:extLst>
              <a:ext uri="{FF2B5EF4-FFF2-40B4-BE49-F238E27FC236}">
                <a16:creationId xmlns:a16="http://schemas.microsoft.com/office/drawing/2014/main" id="{B1F7BAA7-C9B7-3146-AE93-FCC1C39E45F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23335" y="1587261"/>
            <a:ext cx="11145329" cy="314576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6000" b="1" dirty="0">
                <a:latin typeface="+mn-lt"/>
              </a:rPr>
              <a:t>THANK YOU FOR PLAYING</a:t>
            </a:r>
          </a:p>
          <a:p>
            <a:pPr algn="ctr" eaLnBrk="1" hangingPunct="1"/>
            <a:endParaRPr lang="en-GB" altLang="en-US" sz="4800" b="1" dirty="0">
              <a:latin typeface="+mn-lt"/>
            </a:endParaRPr>
          </a:p>
          <a:p>
            <a:pPr algn="ctr" eaLnBrk="1" hangingPunct="1"/>
            <a:r>
              <a:rPr lang="en-GB" altLang="en-US" sz="4000" b="1" dirty="0">
                <a:latin typeface="+mn-lt"/>
              </a:rPr>
              <a:t>We hope to see you again next week!</a:t>
            </a:r>
          </a:p>
        </p:txBody>
      </p:sp>
    </p:spTree>
    <p:extLst>
      <p:ext uri="{BB962C8B-B14F-4D97-AF65-F5344CB8AC3E}">
        <p14:creationId xmlns:p14="http://schemas.microsoft.com/office/powerpoint/2010/main" val="191334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1">
            <a:extLst>
              <a:ext uri="{FF2B5EF4-FFF2-40B4-BE49-F238E27FC236}">
                <a16:creationId xmlns:a16="http://schemas.microsoft.com/office/drawing/2014/main" id="{AC16038A-DBFA-9F47-801C-20D25E5C26F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1470698"/>
            <a:ext cx="11782692" cy="682131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/>
            <a:r>
              <a:rPr lang="en-GB" sz="2400" b="1" dirty="0"/>
              <a:t>HONESTY IS EVERYTHING, PLEASE DON’T CHEAT!</a:t>
            </a:r>
          </a:p>
        </p:txBody>
      </p:sp>
      <p:sp>
        <p:nvSpPr>
          <p:cNvPr id="7" name="AutoShape 25">
            <a:extLst>
              <a:ext uri="{FF2B5EF4-FFF2-40B4-BE49-F238E27FC236}">
                <a16:creationId xmlns:a16="http://schemas.microsoft.com/office/drawing/2014/main" id="{69E9DE51-36F8-D142-AE7C-EAC4479EC9B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2299062"/>
            <a:ext cx="11782692" cy="682133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/>
            <a:r>
              <a:rPr lang="en-GB" sz="2400" b="1" dirty="0"/>
              <a:t>NO HALF POINTS UNLESS OTHERWISE SPECIFIED</a:t>
            </a:r>
          </a:p>
        </p:txBody>
      </p:sp>
      <p:sp>
        <p:nvSpPr>
          <p:cNvPr id="8" name="AutoShape 29">
            <a:extLst>
              <a:ext uri="{FF2B5EF4-FFF2-40B4-BE49-F238E27FC236}">
                <a16:creationId xmlns:a16="http://schemas.microsoft.com/office/drawing/2014/main" id="{65080CD1-2170-A14F-ABB9-07721129669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3127428"/>
            <a:ext cx="11782692" cy="682131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2400" b="1" dirty="0"/>
              <a:t>ENTER TEAM NAMES ON ALL ANSWER PAPERS BY END OF ROUND 1</a:t>
            </a:r>
          </a:p>
        </p:txBody>
      </p:sp>
      <p:sp>
        <p:nvSpPr>
          <p:cNvPr id="9" name="AutoShape 37">
            <a:extLst>
              <a:ext uri="{FF2B5EF4-FFF2-40B4-BE49-F238E27FC236}">
                <a16:creationId xmlns:a16="http://schemas.microsoft.com/office/drawing/2014/main" id="{B7747686-CFBF-4344-8852-623BD86045B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3995443"/>
            <a:ext cx="11782692" cy="682133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/>
            <a:r>
              <a:rPr lang="en-GB" sz="2400" b="1" dirty="0"/>
              <a:t>PLEASE TRY AND KEEP TEAM NUMBERS TO AT MOST 6</a:t>
            </a:r>
          </a:p>
        </p:txBody>
      </p:sp>
      <p:sp>
        <p:nvSpPr>
          <p:cNvPr id="10" name="AutoShape 21">
            <a:extLst>
              <a:ext uri="{FF2B5EF4-FFF2-40B4-BE49-F238E27FC236}">
                <a16:creationId xmlns:a16="http://schemas.microsoft.com/office/drawing/2014/main" id="{BA62448F-964A-4A46-B227-09A90CC0A4D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4863460"/>
            <a:ext cx="11782692" cy="682131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sz="2400" b="1" dirty="0"/>
              <a:t>GOLDEN RULE: QUIZMASTERS DECISION IS FINAL (EVEN IF HE’S WRONG)</a:t>
            </a:r>
          </a:p>
        </p:txBody>
      </p:sp>
      <p:sp>
        <p:nvSpPr>
          <p:cNvPr id="11" name="AutoShape 17">
            <a:extLst>
              <a:ext uri="{FF2B5EF4-FFF2-40B4-BE49-F238E27FC236}">
                <a16:creationId xmlns:a16="http://schemas.microsoft.com/office/drawing/2014/main" id="{FB02C6DF-C8E3-C04B-A88B-3D0147A55A0D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334538" y="235347"/>
            <a:ext cx="4682945" cy="576262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000" b="1" dirty="0">
                <a:latin typeface="+mn-lt"/>
              </a:rPr>
              <a:t>RULES</a:t>
            </a:r>
          </a:p>
        </p:txBody>
      </p:sp>
      <p:pic>
        <p:nvPicPr>
          <p:cNvPr id="17" name="Picture 16" descr="C2-HD-TOP.png">
            <a:extLst>
              <a:ext uri="{FF2B5EF4-FFF2-40B4-BE49-F238E27FC236}">
                <a16:creationId xmlns:a16="http://schemas.microsoft.com/office/drawing/2014/main" id="{5CB2AB43-1241-FB47-9508-91553E860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AutoShape 21">
            <a:extLst>
              <a:ext uri="{FF2B5EF4-FFF2-40B4-BE49-F238E27FC236}">
                <a16:creationId xmlns:a16="http://schemas.microsoft.com/office/drawing/2014/main" id="{7E615740-5EC5-D64F-92E5-43E0704D9AF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5731475"/>
            <a:ext cx="11782692" cy="682131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sz="2400" b="1" dirty="0"/>
              <a:t>KEEP</a:t>
            </a:r>
            <a:r>
              <a:rPr lang="en-GB" sz="2400" b="1" baseline="0" dirty="0"/>
              <a:t> AN EYE OUT FOR NICOLAS CAGE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09945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7">
            <a:extLst>
              <a:ext uri="{FF2B5EF4-FFF2-40B4-BE49-F238E27FC236}">
                <a16:creationId xmlns:a16="http://schemas.microsoft.com/office/drawing/2014/main" id="{5E3C0CEE-318A-3D4C-82F9-E80BFD72AB2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096000" y="457217"/>
            <a:ext cx="5299925" cy="576262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>
                <a:latin typeface="+mn-lt"/>
              </a:rPr>
              <a:t>ROUNDS</a:t>
            </a:r>
          </a:p>
        </p:txBody>
      </p:sp>
      <p:pic>
        <p:nvPicPr>
          <p:cNvPr id="14" name="Picture 13" descr="C2-HD-TOP.png">
            <a:extLst>
              <a:ext uri="{FF2B5EF4-FFF2-40B4-BE49-F238E27FC236}">
                <a16:creationId xmlns:a16="http://schemas.microsoft.com/office/drawing/2014/main" id="{F6F59C2E-206F-B847-ADB9-969D65369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E531D70-2E2A-1643-99AE-92047E70F8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4653" y="1404754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503C70B-26F2-A34F-8F20-4ED13D785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652" y="2254696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EBD8E6B-1366-FD4D-A4B7-24E23B8737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651" y="3104638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11CBEC3-B397-734B-82FA-CAF7987AC2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651" y="3954580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BC5C8929-2A5A-724A-A724-F529138A70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4651" y="4804522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822AD8E-017D-7E44-AED0-9D125B1ABF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4651" y="5654464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ND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7265DE-32E3-0F48-9FB9-6B950A884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9044" y="2310857"/>
            <a:ext cx="8613912" cy="2236286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GB" dirty="0"/>
              <a:t>ROUND_ANNOUNCEMENT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ED_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2-HD-TOP.png">
            <a:extLst>
              <a:ext uri="{FF2B5EF4-FFF2-40B4-BE49-F238E27FC236}">
                <a16:creationId xmlns:a16="http://schemas.microsoft.com/office/drawing/2014/main" id="{E210AAF7-04CE-514C-B4CC-8C3879786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15826"/>
            <a:ext cx="12192000" cy="14414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B7909-B8AF-454F-8290-503352745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6793" y="358775"/>
            <a:ext cx="6006658" cy="7175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WORDED_QUESTIONS</a:t>
            </a:r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1433AC3-FDEA-5D49-B439-0F3AC905CE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650" y="1381239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CA3500D4-4BB0-5D49-BB7A-19BA588C8B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650" y="1888702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BBD87795-BC7C-4C49-968B-AD4EE07BAB9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4650" y="2396165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43004D2A-8530-DB4B-B2F8-C4A12740B7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4650" y="2903628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E476547C-42B2-8043-ABE1-DB62664EE6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4650" y="3411091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260C4248-06D0-544A-A03E-9F0ED3402C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04650" y="3918554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9E2C86C0-DFE3-1A4B-97AC-424C9560C8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4650" y="4426017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8DF8C5E7-FE63-FF4A-8AC3-F8CDB3BBB6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4650" y="4933480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7B312C9-3B97-3B48-89D4-8F6E9257938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4650" y="5440943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096D7A18-CDA4-B540-BB53-3AA00846BB7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04650" y="5948406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_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TOP.png">
            <a:extLst>
              <a:ext uri="{FF2B5EF4-FFF2-40B4-BE49-F238E27FC236}">
                <a16:creationId xmlns:a16="http://schemas.microsoft.com/office/drawing/2014/main" id="{5569A775-62AD-BC43-8BBE-CCB63302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A4513CC-6E8A-5D4E-B41F-3162D4DFD4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6793" y="358775"/>
            <a:ext cx="6006658" cy="7175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WORDED_QUESTIONS_ANSWER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F65A47B5-B370-EF43-A17E-B8024CF5EC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4653" y="1404755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4736BFA-458D-0547-93D3-3B153A3909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4653" y="1928260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>
        <p:tmplLst>
          <p:tmpl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932310-2678-1F47-9712-AE65CFF68E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227A31B-6E4D-414B-ABD9-ABE3C3BC84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1964" y="0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9D2EE6-B794-9F4A-9194-3E88E51E37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3928" y="11573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F2B7592-7E00-6D4B-AB3E-8E8BC8CE45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416190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CCFC98B4-4C46-4740-8468-9AFF459B4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1963" y="2416189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DDB29ABD-2228-574F-BA38-8295D9247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3926" y="2425194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9CD09C8D-12A5-1B43-ADEE-DCC4FEFAC44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7" y="4705109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ABF51F45-C4A5-1344-B373-831919EF43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964" y="4734051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CE73A11C-192C-1248-B438-DC102164D01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83925" y="4734051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F8B3CF7-6286-2F41-99D4-B8DD682419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54" y="40031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EC48141-32C8-8242-8271-412B44DB38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5487" y="40031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0AC30D8-EBB8-DD47-A17D-EB9A3CAD32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51292" y="40030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C060E59-1151-C141-83C4-4C00AEFB2D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72" y="2429682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7724D0D-3D4B-8244-990A-96AD8D005FC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8309" y="2424459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8250058-B858-C54C-B076-298547250E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1291" y="2475784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12EE8A0-2472-3C47-8BB5-308E701074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4" y="4740265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27C083E-57C5-0B4A-B480-688F73326B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98309" y="4744998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9485E33E-267D-DF43-92A7-A25C87FFE4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51290" y="4740264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TOP.png">
            <a:extLst>
              <a:ext uri="{FF2B5EF4-FFF2-40B4-BE49-F238E27FC236}">
                <a16:creationId xmlns:a16="http://schemas.microsoft.com/office/drawing/2014/main" id="{5569A775-62AD-BC43-8BBE-CCB63302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144145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2FBE5-9242-4C48-9A41-0F54F97E2D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25" y="1770063"/>
            <a:ext cx="8099425" cy="4851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0ADD5-47AC-5B43-B909-75593FD70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322" y="1207286"/>
            <a:ext cx="740055" cy="49737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AB2BDDB-E9DF-CD4D-83C3-87E96372B2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28991" y="2883112"/>
            <a:ext cx="3789984" cy="1168188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INSERT_ANSWER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AB2402-E6CF-2F49-B422-0D4B2C1F50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6793" y="358775"/>
            <a:ext cx="6006658" cy="7175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PICTURE_ROUND_ANSWER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>
        <p:tmplLst>
          <p:tmpl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PEOUT_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25DBF-B4A9-4647-8E3B-01732120A93E}"/>
              </a:ext>
            </a:extLst>
          </p:cNvPr>
          <p:cNvSpPr txBox="1"/>
          <p:nvPr userDrawn="1"/>
        </p:nvSpPr>
        <p:spPr>
          <a:xfrm>
            <a:off x="457200" y="1796963"/>
            <a:ext cx="11371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ANY WRONG ANSWER MEANS YOU WILL LOSE ALL </a:t>
            </a:r>
            <a:r>
              <a:rPr lang="en-GB" sz="3200" b="1" i="1" dirty="0"/>
              <a:t>PREVIOUS</a:t>
            </a:r>
            <a:r>
              <a:rPr lang="en-GB" sz="3200" b="1" dirty="0"/>
              <a:t> ANSWERS YOU GOT RIGHT, IN THIS 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D1B0F-7FFD-1549-9461-3466776A2A82}"/>
              </a:ext>
            </a:extLst>
          </p:cNvPr>
          <p:cNvSpPr txBox="1"/>
          <p:nvPr userDrawn="1"/>
        </p:nvSpPr>
        <p:spPr>
          <a:xfrm>
            <a:off x="457200" y="3071318"/>
            <a:ext cx="11253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u="sng" dirty="0"/>
              <a:t>TIP</a:t>
            </a:r>
          </a:p>
          <a:p>
            <a:pPr algn="ctr"/>
            <a:r>
              <a:rPr lang="en-GB" sz="3200" b="1" dirty="0"/>
              <a:t>DO NOT GUESS THE ANSWER</a:t>
            </a:r>
          </a:p>
          <a:p>
            <a:pPr algn="ctr"/>
            <a:r>
              <a:rPr lang="en-GB" sz="3200" b="1" dirty="0"/>
              <a:t>LEAVE THE ANSWER BLANK IF YOU ARE UNSURE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7D4E9-A0EC-CA4E-95D9-4D400105E426}"/>
              </a:ext>
            </a:extLst>
          </p:cNvPr>
          <p:cNvSpPr txBox="1"/>
          <p:nvPr userDrawn="1"/>
        </p:nvSpPr>
        <p:spPr>
          <a:xfrm>
            <a:off x="7196864" y="291776"/>
            <a:ext cx="321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Wipe Out Round</a:t>
            </a:r>
          </a:p>
        </p:txBody>
      </p:sp>
    </p:spTree>
    <p:extLst>
      <p:ext uri="{BB962C8B-B14F-4D97-AF65-F5344CB8AC3E}">
        <p14:creationId xmlns:p14="http://schemas.microsoft.com/office/powerpoint/2010/main" val="20399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258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75" r:id="rId2"/>
    <p:sldLayoutId id="2147483959" r:id="rId3"/>
    <p:sldLayoutId id="2147483960" r:id="rId4"/>
    <p:sldLayoutId id="2147483976" r:id="rId5"/>
    <p:sldLayoutId id="2147483961" r:id="rId6"/>
    <p:sldLayoutId id="2147483977" r:id="rId7"/>
    <p:sldLayoutId id="2147483978" r:id="rId8"/>
    <p:sldLayoutId id="2147483979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1.m4a"/><Relationship Id="rId3" Type="http://schemas.openxmlformats.org/officeDocument/2006/relationships/video" Target="../media/media1.m4a"/><Relationship Id="rId4" Type="http://schemas.openxmlformats.org/officeDocument/2006/relationships/image" Target="../media/image13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2.m4a"/><Relationship Id="rId3" Type="http://schemas.openxmlformats.org/officeDocument/2006/relationships/video" Target="../media/media2.m4a"/><Relationship Id="rId4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3.m4a"/><Relationship Id="rId3" Type="http://schemas.openxmlformats.org/officeDocument/2006/relationships/video" Target="../media/media3.m4a"/><Relationship Id="rId4" Type="http://schemas.openxmlformats.org/officeDocument/2006/relationships/image" Target="../media/image13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4.m4a"/><Relationship Id="rId3" Type="http://schemas.openxmlformats.org/officeDocument/2006/relationships/video" Target="../media/media4.m4a"/><Relationship Id="rId4" Type="http://schemas.openxmlformats.org/officeDocument/2006/relationships/image" Target="../media/image1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5.m4a"/><Relationship Id="rId3" Type="http://schemas.openxmlformats.org/officeDocument/2006/relationships/video" Target="../media/media5.m4a"/><Relationship Id="rId4" Type="http://schemas.openxmlformats.org/officeDocument/2006/relationships/image" Target="../media/image13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6.m4a"/><Relationship Id="rId3" Type="http://schemas.openxmlformats.org/officeDocument/2006/relationships/video" Target="../media/media6.m4a"/><Relationship Id="rId4" Type="http://schemas.openxmlformats.org/officeDocument/2006/relationships/image" Target="../media/image1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7.m4a"/><Relationship Id="rId3" Type="http://schemas.openxmlformats.org/officeDocument/2006/relationships/video" Target="../media/media7.m4a"/><Relationship Id="rId4" Type="http://schemas.openxmlformats.org/officeDocument/2006/relationships/image" Target="../media/image1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8.m4a"/><Relationship Id="rId3" Type="http://schemas.openxmlformats.org/officeDocument/2006/relationships/video" Target="../media/media8.m4a"/><Relationship Id="rId4" Type="http://schemas.openxmlformats.org/officeDocument/2006/relationships/image" Target="../media/image13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9.m4a"/><Relationship Id="rId3" Type="http://schemas.openxmlformats.org/officeDocument/2006/relationships/video" Target="../media/media9.m4a"/><Relationship Id="rId4" Type="http://schemas.openxmlformats.org/officeDocument/2006/relationships/image" Target="../media/image13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microsoft.com/office/2007/relationships/media" Target="../media/media10.m4a"/><Relationship Id="rId3" Type="http://schemas.openxmlformats.org/officeDocument/2006/relationships/video" Target="../media/media10.m4a"/><Relationship Id="rId4" Type="http://schemas.openxmlformats.org/officeDocument/2006/relationships/image" Target="../media/image13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11.m4a"/><Relationship Id="rId3" Type="http://schemas.openxmlformats.org/officeDocument/2006/relationships/video" Target="../media/media11.m4a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15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12.m4a"/><Relationship Id="rId3" Type="http://schemas.openxmlformats.org/officeDocument/2006/relationships/video" Target="../media/media12.m4a"/><Relationship Id="rId4" Type="http://schemas.openxmlformats.org/officeDocument/2006/relationships/image" Target="../media/image13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13.m4a"/><Relationship Id="rId3" Type="http://schemas.openxmlformats.org/officeDocument/2006/relationships/video" Target="../media/media13.m4a"/><Relationship Id="rId4" Type="http://schemas.openxmlformats.org/officeDocument/2006/relationships/image" Target="../media/image13.png"/><Relationship Id="rId5" Type="http://schemas.openxmlformats.org/officeDocument/2006/relationships/image" Target="../media/image18.jpg"/><Relationship Id="rId6" Type="http://schemas.openxmlformats.org/officeDocument/2006/relationships/image" Target="../media/image19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14.m4a"/><Relationship Id="rId3" Type="http://schemas.openxmlformats.org/officeDocument/2006/relationships/video" Target="../media/media14.m4a"/><Relationship Id="rId4" Type="http://schemas.openxmlformats.org/officeDocument/2006/relationships/image" Target="../media/image13.png"/><Relationship Id="rId5" Type="http://schemas.openxmlformats.org/officeDocument/2006/relationships/image" Target="../media/image20.jpg"/><Relationship Id="rId6" Type="http://schemas.openxmlformats.org/officeDocument/2006/relationships/image" Target="../media/image21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15.m4a"/><Relationship Id="rId3" Type="http://schemas.openxmlformats.org/officeDocument/2006/relationships/video" Target="../media/media15.m4a"/><Relationship Id="rId4" Type="http://schemas.openxmlformats.org/officeDocument/2006/relationships/image" Target="../media/image13.png"/><Relationship Id="rId5" Type="http://schemas.openxmlformats.org/officeDocument/2006/relationships/image" Target="../media/image22.jpg"/><Relationship Id="rId6" Type="http://schemas.openxmlformats.org/officeDocument/2006/relationships/image" Target="../media/image2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16.m4a"/><Relationship Id="rId3" Type="http://schemas.openxmlformats.org/officeDocument/2006/relationships/video" Target="../media/media16.m4a"/><Relationship Id="rId4" Type="http://schemas.openxmlformats.org/officeDocument/2006/relationships/image" Target="../media/image13.png"/><Relationship Id="rId5" Type="http://schemas.openxmlformats.org/officeDocument/2006/relationships/image" Target="../media/image24.png"/><Relationship Id="rId6" Type="http://schemas.openxmlformats.org/officeDocument/2006/relationships/image" Target="../media/image25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17.m4a"/><Relationship Id="rId3" Type="http://schemas.openxmlformats.org/officeDocument/2006/relationships/video" Target="../media/media17.m4a"/><Relationship Id="rId4" Type="http://schemas.openxmlformats.org/officeDocument/2006/relationships/image" Target="../media/image13.png"/><Relationship Id="rId5" Type="http://schemas.openxmlformats.org/officeDocument/2006/relationships/image" Target="../media/image26.jpg"/><Relationship Id="rId6" Type="http://schemas.openxmlformats.org/officeDocument/2006/relationships/image" Target="../media/image27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18.m4a"/><Relationship Id="rId3" Type="http://schemas.openxmlformats.org/officeDocument/2006/relationships/video" Target="../media/media18.m4a"/><Relationship Id="rId4" Type="http://schemas.openxmlformats.org/officeDocument/2006/relationships/image" Target="../media/image13.png"/><Relationship Id="rId5" Type="http://schemas.openxmlformats.org/officeDocument/2006/relationships/image" Target="../media/image28.jpg"/><Relationship Id="rId6" Type="http://schemas.openxmlformats.org/officeDocument/2006/relationships/image" Target="../media/image29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19.m4a"/><Relationship Id="rId3" Type="http://schemas.openxmlformats.org/officeDocument/2006/relationships/video" Target="../media/media19.m4a"/><Relationship Id="rId4" Type="http://schemas.openxmlformats.org/officeDocument/2006/relationships/image" Target="../media/image13.png"/><Relationship Id="rId5" Type="http://schemas.openxmlformats.org/officeDocument/2006/relationships/image" Target="../media/image30.jpg"/><Relationship Id="rId6" Type="http://schemas.openxmlformats.org/officeDocument/2006/relationships/image" Target="../media/image31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microsoft.com/office/2007/relationships/media" Target="../media/media20.m4a"/><Relationship Id="rId3" Type="http://schemas.openxmlformats.org/officeDocument/2006/relationships/video" Target="../media/media20.m4a"/><Relationship Id="rId4" Type="http://schemas.openxmlformats.org/officeDocument/2006/relationships/image" Target="../media/image13.png"/><Relationship Id="rId5" Type="http://schemas.openxmlformats.org/officeDocument/2006/relationships/image" Target="../media/image32.jpg"/><Relationship Id="rId6" Type="http://schemas.openxmlformats.org/officeDocument/2006/relationships/image" Target="../media/image33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4. Which national rugby union team is nicknamed "The Wallabies"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4. Australia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5. List the 5 spices of Spice Girls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5. Scary, Sporty, Baby, Ginger, Posh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6. What is the name of Warren Buffet's hedge fund?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6. Berkshire Hathaway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7. The BCG vaccine is used in the prevention of which disease?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7. Tuberculosis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8. In public services, what does the initialism RNLI stand for?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8. Royal National Lifeboat Institute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9. Which 2019 film, is a sequel to both Unbreakable (2000), and Split (2016)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9. Glass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10. List 4 feature films released, starring Eddie Redmayne, from 2012 onwards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10. The Trial of the Chicago 7</a:t>
            </a:r>
          </a:p>
          <a:p>
            <a:r>
              <a:t>The Aeronauts </a:t>
            </a:r>
          </a:p>
          <a:p>
            <a:r>
              <a:t>Fantastic Beasts: The Crimes of Grindelwald </a:t>
            </a:r>
          </a:p>
          <a:p>
            <a:r>
              <a:t>Early Man</a:t>
            </a:r>
          </a:p>
          <a:p>
            <a:r>
              <a:t>Fantastic Beasts and Where to Find Them </a:t>
            </a:r>
          </a:p>
          <a:p>
            <a:r>
              <a:t>The Danish Girl</a:t>
            </a:r>
          </a:p>
          <a:p>
            <a:r>
              <a:t>Thomas &amp; Friends: Sodor's Legend of the Lost Treasure </a:t>
            </a:r>
          </a:p>
          <a:p>
            <a:r>
              <a:t>Jupiter Ascending </a:t>
            </a:r>
          </a:p>
          <a:p>
            <a:r>
              <a:t>The Theory of Everything </a:t>
            </a:r>
          </a:p>
          <a:p>
            <a:r>
              <a:t>Les Misérables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NEWS AND CURRENT AFFAIRS ROUND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1. Which country recently ditched the monarchy, to be come a republic?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2. What object, named after James Webb, is due to be launched just before christmas?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3. Which international gift received recently was rather underwhelming?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4. How many £200 fines did TfL issue on Tuesday when new rules were introduced making masks mandatory? (within 40%)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5. Which of these was not a newly named welsh gritter: Gareth Hale, Catherine Sleeta-Jones, or Rhod Chill-bert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6. A man has recently received the world's first 3D printed what?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7. What In the news recently, what is Sotrovimab?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8. According to a recent YouGov survey, which 3 supermarkets have the highest approval rating? Choose from Aldi, Asda, Co-op, Iceland, Lidl, M&amp;S Food, Morrisons, Sainsbury's, Tesco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9. Who was due to switch on the Christmas Lights in the East Village, but has had to cancel due to overwhelming demand?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10. Keir Starmer recently reshuffled his Shadow Cabinet. List 3 members of the labour shadow cabinet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1. Which country recently ditched the monarchy, to be come a republic?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1. Barbados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2. What object, named after James Webb, is due to be launched just before christmas?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2. Telescope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3. Which international gift received recently was rather underwhelming?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3. Trafalgar Square Tree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4. How many £200 fines did TfL issue on Tuesday when new rules were introduced making masks mandatory? (within 40%)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4. 152 (91-213)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5. Which of these was not a newly named welsh gritter: Gareth Hale, Catherine Sleeta-Jones, or Rhod Chill-bert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5. Rhod Chill-bert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6. A man has recently received the world's first 3D printed what?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6. Prosthetic Eye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7. What In the news recently, what is Sotrovimab?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7. Covid antibody treatment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8. According to a recent YouGov survey, which 3 supermarkets have the highest approval rating? Choose from Aldi, Asda, Co-op, Iceland, Lidl, M&amp;S Food, Morrisons, Sainsbury's, Tesco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8. Aldi, M&amp;S Food, Lidl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9. Who was due to switch on the Christmas Lights in the East Village, but has had to cancel due to overwhelming demand?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9. Alexandra Burke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10. Keir Starmer recently reshuffled his Shadow Cabinet. List 3 members of the labour shadow cabinet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10. Angela Raynor</a:t>
            </a:r>
          </a:p>
          <a:p>
            <a:r>
              <a:t>Anneliese Dodds</a:t>
            </a:r>
          </a:p>
          <a:p>
            <a:r>
              <a:t>Shabana Mahmood</a:t>
            </a:r>
          </a:p>
          <a:p>
            <a:r>
              <a:t>Rachel Reeves</a:t>
            </a:r>
          </a:p>
          <a:p>
            <a:r>
              <a:t>Pat McFadden</a:t>
            </a:r>
          </a:p>
          <a:p>
            <a:r>
              <a:t>David Lammy</a:t>
            </a:r>
          </a:p>
          <a:p>
            <a:r>
              <a:t>Yvette Cooper</a:t>
            </a:r>
          </a:p>
          <a:p>
            <a:r>
              <a:t>Bridget Phillipson</a:t>
            </a:r>
          </a:p>
          <a:p>
            <a:r>
              <a:t>Lisa Nandy</a:t>
            </a:r>
          </a:p>
          <a:p>
            <a:r>
              <a:t>Nick Thomas-Symonds</a:t>
            </a:r>
          </a:p>
          <a:p>
            <a:r>
              <a:t>John Healey</a:t>
            </a:r>
          </a:p>
          <a:p>
            <a:r>
              <a:t>Jonathan Ashworth</a:t>
            </a:r>
          </a:p>
          <a:p>
            <a:r>
              <a:t>Rosena Allin-Khan</a:t>
            </a:r>
          </a:p>
          <a:p>
            <a:r>
              <a:t>Jonathan Rynolds</a:t>
            </a:r>
          </a:p>
          <a:p>
            <a:r>
              <a:t>Ed Miliband</a:t>
            </a:r>
          </a:p>
          <a:p>
            <a:r>
              <a:t>Steve Reed</a:t>
            </a:r>
          </a:p>
          <a:p>
            <a:r>
              <a:t>Wes Streeting</a:t>
            </a:r>
          </a:p>
          <a:p>
            <a:r>
              <a:t>Lucy Powell</a:t>
            </a:r>
          </a:p>
          <a:p>
            <a:r>
              <a:t>Jim McMahon</a:t>
            </a:r>
          </a:p>
          <a:p>
            <a:r>
              <a:t>Louise Haigh</a:t>
            </a:r>
          </a:p>
          <a:p>
            <a:r>
              <a:t>Preet Kaur Gill</a:t>
            </a:r>
          </a:p>
          <a:p>
            <a:r>
              <a:t>Jo Stevens</a:t>
            </a:r>
          </a:p>
          <a:p>
            <a:r>
              <a:t>Ian Murray</a:t>
            </a:r>
          </a:p>
          <a:p>
            <a:r>
              <a:t>Peter Kyle</a:t>
            </a:r>
          </a:p>
          <a:p>
            <a:r>
              <a:t>Kenny Chapman</a:t>
            </a:r>
          </a:p>
          <a:p>
            <a:r>
              <a:t>Conor McGinn</a:t>
            </a:r>
          </a:p>
          <a:p>
            <a:r>
              <a:t>Thangam Debbonaire</a:t>
            </a:r>
          </a:p>
          <a:p>
            <a:r>
              <a:t>Baroness Smith</a:t>
            </a:r>
          </a:p>
          <a:p>
            <a:r>
              <a:t>Alan Campbell</a:t>
            </a:r>
          </a:p>
          <a:p>
            <a:r>
              <a:t>Lord Kennedy</a:t>
            </a:r>
          </a:p>
          <a:p>
            <a:r>
              <a:t>Emily Thornberry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1. GENERAL KNOWLEDGE - 10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2. NEWS AND CURRENT AFFAIRS - 10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3. MOVIE TRIVIA - 10 QUESTIONS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4. PICTURE ROUND - 9 QUESTIONS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5. WIPEOUT ROUND - 10 QUESTIONS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6. MUSIC ROUND - 10 QUESTIONS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MOVIE TRIVIA ROUND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1. In Back to the Future III, which year does Marty travel to?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2. Which Tom Cruise film features a glass egg?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3. Which of these films did not win an Academy Award for best picture: Birdman, Green Book, or Gravity?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4. The 2019 comedy Jojo Rabbit features a 10 year old boy - who is his imaginary friend?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5. Which film is set in a dystopian future Los Angeles of 2019?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6. In Pretty Woman, Richard Gere borrows his laywer's sports car - but what make is it: Lotus, Lamborghini or Ferrari?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7. In the 2008 pixar animated film, what does WALL-E stand for?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8. Which of these classics were released first: The Matrix, Gladiator, or American History X?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9. "Freddie Got Fingered" was critically panned upon release, but later developed a cult following. What is the name of the main character?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10. List 6 of the last 10 marvel movies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1. In Back to the Future III, which year does Marty travel to?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1. 1885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2. Which Tom Cruise film features a glass egg?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2. Risky Business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3. Which of these films did not win an Academy Award for best picture: Birdman, Green Book, or Gravity?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3. Gravity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4. The 2019 comedy Jojo Rabbit features a 10 year old boy - who is his imaginary friend?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4. Hitler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5. Which film is set in a dystopian future Los Angeles of 2019?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5. Blade Runner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6. In Pretty Woman, Richard Gere borrows his laywer's sports car - but what make is it: Lotus, Lamborghini or Ferrari?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6. Lotus Esprit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7. In the 2008 pixar animated film, what does WALL-E stand for?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7. Waste Allocation Load Lifter: Earth-Class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GENERAL KNOWLEDGE 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8. Which of these classics were released first: The Matrix, Gladiator, or American History X?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8. American History X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9. "Freddie Got Fingered" was critically panned upon release, but later developed a cult following. What is the name of the main character?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9. Gordo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MOVIE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10. List 6 of the last 10 marvel movies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10. Spider-Man: No way home</a:t>
            </a:r>
          </a:p>
          <a:p>
            <a:r>
              <a:t>Eternals</a:t>
            </a:r>
          </a:p>
          <a:p>
            <a:r>
              <a:t>Shang-Chi and the legend of the 10 rings</a:t>
            </a:r>
          </a:p>
          <a:p>
            <a:r>
              <a:t>Black Widow</a:t>
            </a:r>
          </a:p>
          <a:p>
            <a:r>
              <a:t>Spider-Man: Far from home</a:t>
            </a:r>
          </a:p>
          <a:p>
            <a:r>
              <a:t>Avengers: Endgame</a:t>
            </a:r>
          </a:p>
          <a:p>
            <a:r>
              <a:t>Captain Marvel</a:t>
            </a:r>
          </a:p>
          <a:p>
            <a:r>
              <a:t>Ant-man and the wasp</a:t>
            </a:r>
          </a:p>
          <a:p>
            <a:r>
              <a:t>Avengers: Infinity War</a:t>
            </a:r>
          </a:p>
          <a:p>
            <a:r>
              <a:t>Black Panther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PICTURE ROUND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Kill Bill Vol. 1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9493" r="9493"/>
          <a:stretch>
            <a:fillRect/>
          </a:stretch>
        </p:blipFill>
        <p:spPr/>
      </p:pic>
      <p:pic>
        <p:nvPicPr>
          <p:cNvPr id="3" name="Picture Placeholder 2" descr="The Big Lebowski.png"/>
          <p:cNvPicPr>
            <a:picLocks noGrp="1" noChangeAspect="1"/>
          </p:cNvPicPr>
          <p:nvPr>
            <p:ph type="pic" idx="11" sz="quarter"/>
          </p:nvPr>
        </p:nvPicPr>
        <p:blipFill>
          <a:blip r:embed="rId3"/>
          <a:srcRect l="266" r="266"/>
          <a:stretch>
            <a:fillRect/>
          </a:stretch>
        </p:blipFill>
        <p:spPr/>
      </p:pic>
      <p:pic>
        <p:nvPicPr>
          <p:cNvPr id="4" name="Picture Placeholder 3" descr="Hotel Rwanda.png"/>
          <p:cNvPicPr>
            <a:picLocks noGrp="1" noChangeAspect="1"/>
          </p:cNvPicPr>
          <p:nvPr>
            <p:ph type="pic" idx="12" sz="quarter"/>
          </p:nvPr>
        </p:nvPicPr>
        <p:blipFill>
          <a:blip r:embed="rId4"/>
          <a:srcRect t="6314" b="6314"/>
          <a:stretch>
            <a:fillRect/>
          </a:stretch>
        </p:blipFill>
        <p:spPr/>
      </p:pic>
      <p:pic>
        <p:nvPicPr>
          <p:cNvPr id="5" name="Picture Placeholder 4" descr="Dead Poet's Society.png"/>
          <p:cNvPicPr>
            <a:picLocks noGrp="1" noChangeAspect="1"/>
          </p:cNvPicPr>
          <p:nvPr>
            <p:ph type="pic" idx="13" sz="quarter"/>
          </p:nvPr>
        </p:nvPicPr>
        <p:blipFill>
          <a:blip r:embed="rId5"/>
          <a:srcRect t="6295" b="6295"/>
          <a:stretch>
            <a:fillRect/>
          </a:stretch>
        </p:blipFill>
        <p:spPr/>
      </p:pic>
      <p:pic>
        <p:nvPicPr>
          <p:cNvPr id="6" name="Picture Placeholder 5" descr="A Beautiful Mind.png"/>
          <p:cNvPicPr>
            <a:picLocks noGrp="1" noChangeAspect="1"/>
          </p:cNvPicPr>
          <p:nvPr>
            <p:ph type="pic" idx="14" sz="quarter"/>
          </p:nvPr>
        </p:nvPicPr>
        <p:blipFill>
          <a:blip r:embed="rId6"/>
          <a:srcRect l="1305" r="1305"/>
          <a:stretch>
            <a:fillRect/>
          </a:stretch>
        </p:blipFill>
        <p:spPr/>
      </p:pic>
      <p:pic>
        <p:nvPicPr>
          <p:cNvPr id="7" name="Picture Placeholder 6" descr="Catch Me If You Can.png"/>
          <p:cNvPicPr>
            <a:picLocks noGrp="1" noChangeAspect="1"/>
          </p:cNvPicPr>
          <p:nvPr>
            <p:ph type="pic" idx="15" sz="quarter"/>
          </p:nvPr>
        </p:nvPicPr>
        <p:blipFill>
          <a:blip r:embed="rId7"/>
          <a:srcRect t="498" b="498"/>
          <a:stretch>
            <a:fillRect/>
          </a:stretch>
        </p:blipFill>
        <p:spPr/>
      </p:pic>
      <p:pic>
        <p:nvPicPr>
          <p:cNvPr id="8" name="Picture Placeholder 7" descr="No Country for Old Men.png"/>
          <p:cNvPicPr>
            <a:picLocks noGrp="1" noChangeAspect="1"/>
          </p:cNvPicPr>
          <p:nvPr>
            <p:ph type="pic" idx="16" sz="quarter"/>
          </p:nvPr>
        </p:nvPicPr>
        <p:blipFill>
          <a:blip r:embed="rId8"/>
          <a:srcRect l="8075" r="8075"/>
          <a:stretch>
            <a:fillRect/>
          </a:stretch>
        </p:blipFill>
        <p:spPr/>
      </p:pic>
      <p:pic>
        <p:nvPicPr>
          <p:cNvPr id="9" name="Picture Placeholder 8" descr="Million Dollar Baby.png"/>
          <p:cNvPicPr>
            <a:picLocks noGrp="1" noChangeAspect="1"/>
          </p:cNvPicPr>
          <p:nvPr>
            <p:ph type="pic" idx="17" sz="quarter"/>
          </p:nvPr>
        </p:nvPicPr>
        <p:blipFill>
          <a:blip r:embed="rId9"/>
          <a:srcRect t="5195" b="5195"/>
          <a:stretch>
            <a:fillRect/>
          </a:stretch>
        </p:blipFill>
        <p:spPr/>
      </p:pic>
      <p:pic>
        <p:nvPicPr>
          <p:cNvPr id="10" name="Picture Placeholder 9" descr="Monty Python's Life of Brian.png"/>
          <p:cNvPicPr>
            <a:picLocks noGrp="1" noChangeAspect="1"/>
          </p:cNvPicPr>
          <p:nvPr>
            <p:ph type="pic" idx="18" sz="quarter"/>
          </p:nvPr>
        </p:nvPicPr>
        <p:blipFill>
          <a:blip r:embed="rId10"/>
          <a:srcRect t="10813" b="10813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2.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3.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4.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5.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6.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7.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8.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9.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Kill Bill Vol. 1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1768" r="1176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1.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Kill Bill Vol.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The Big Lebowski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3059" r="305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2.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The Big Lebowski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Hotel Rwanda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3715" b="371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3.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Hotel Rwanda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Dead Poet's Society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3696" b="369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4.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Dead Poet's Society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1. What is the standard tuning for a guitar?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2. What was the name of Oasis' last studio album?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3. Which masterchef judge is also a presenter on "Inside the Factory"?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4. Which national rugby union team is nicknamed "The Wallabies"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5. List the 5 spices of Spice Girls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6. What is the name of Warren Buffet's hedge fund?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7. The BCG vaccine is used in the prevention of which disease?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8. In public services, what does the initialism RNLI stand for?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9. Which 2019 film, is a sequel to both Unbreakable (2000), and Split (2016)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10. List 4 feature films released, starring Eddie Redmayne, from 2012 onwards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A Beautiful Mind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4039" r="403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5.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A Beautiful Mind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Catch Me If You Can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2332" r="233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6.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Catch Me If You Can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No Country for Old Men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0429" r="1042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7.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No Country for Old Men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Million Dollar Baby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2529" b="252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8.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Million Dollar Baby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Monty Python's Life of Brian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8482" b="84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9.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Monty Python's Life of Brian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In the Harry Potter novels, which of these was not a material used as a wand core?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Unicorn Tail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Thestral Horn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Dragon Heartstring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Phoenix Feather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1.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What is the second most commonly used letter in the english language?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2.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In transport, what do the initials MOT stand for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Motor Observation Test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Motor On-road Test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Motor Operating Test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Ministry of Transport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3.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Which is the worlds second lagest country by area?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China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USA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Russia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Canada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4.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Which anagram of "Cure" is also a pale colour?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Ecru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Crue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Ruce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Ceru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5.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According to the children's nursery rhyme, which child is loving and giving?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Tuesdays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Fridays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Saturdays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Thursdays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6.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Which type of transport would use a VTOL system?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Aircraft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Rail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Boat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Car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7.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In chess, which of these pieces is said to be more valuable?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Bishop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Knight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Rook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Pawn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8.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Who directed the film Trainspotting?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Guy Ritchie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Danny Boyle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Sam Mendes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Ridley Scott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9.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How many letters are in the spanish alphabet?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25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26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27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28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QUESTION 10.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Q1.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Unicorn Tail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B. Thestral Horn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Dragon Heartstring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Phoenix Feather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In the Harry Potter novels, which of these was not a material used as a wand core?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Q2.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D. 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What is the second most commonly used letter in the english language?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Q3.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Motor Observation Test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Motor On-road Test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Motor Operating Test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D. Ministry of Transport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In transport, what do the initials MOT stand for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1. What is the standard tuning for a guitar?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1. EADGBE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Q4.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China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USA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Russia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D. Canada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Which is the worlds second lagest country by area?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Q5.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A. Ecru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Crue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Ruce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Ceru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Which anagram of "Cure" is also a pale colour?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Q6.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Tuesdays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B. Fridays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Saturdays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Thursdays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According to the children's nursery rhyme, which child is loving and giving?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Q7.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A. Aircraft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Rail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Boat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Car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Which type of transport would use a VTOL system?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Q8.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Bishop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Knight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C. Rook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Pawn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In chess, which of these pieces is said to be more valuable?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Q9.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Guy Ritchie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B. Danny Boyle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C. Sam Mendes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Ridley Scott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Who directed the film Trainspotting?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Q10.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A. 25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B. 26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4" sz="quarter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C. 27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D. 28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How many letters are in the spanish alphabet?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1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2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2. What was the name of Oasis' last studio album?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2. Dig out your soul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3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4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5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6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7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8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9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10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Not Fair, Lily Allen</a:t>
            </a:r>
          </a:p>
        </p:txBody>
      </p:sp>
      <p:pic>
        <p:nvPicPr>
          <p:cNvPr id="3" name="Picture Placeholder 2" descr="img_1.jpe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l="2767" r="276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1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l="14575" r="14575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3. Which masterchef judge is also a presenter on "Inside the Factory"?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3. Gregg Wallace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Stars, Simply Red</a:t>
            </a:r>
          </a:p>
        </p:txBody>
      </p:sp>
      <p:pic>
        <p:nvPicPr>
          <p:cNvPr id="3" name="Picture Placeholder 2" descr="img_1.jpe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t="10303" b="1030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2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The Bucket, Kings of Leon</a:t>
            </a:r>
          </a:p>
        </p:txBody>
      </p:sp>
      <p:pic>
        <p:nvPicPr>
          <p:cNvPr id="3" name="Picture Placeholder 2" descr="img_1.jpe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l="8015" r="801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3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t="10177" b="10177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Insane in the Membrane, Cypress Hill</a:t>
            </a:r>
          </a:p>
        </p:txBody>
      </p:sp>
      <p:pic>
        <p:nvPicPr>
          <p:cNvPr id="3" name="Picture Placeholder 2" descr="img_1.jpe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l="7691" r="769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4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l="2767" r="2767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Feel It Still, Portugal The Man</a:t>
            </a:r>
          </a:p>
        </p:txBody>
      </p:sp>
      <p:pic>
        <p:nvPicPr>
          <p:cNvPr id="3" name="Picture Placeholder 2" descr="img_1.jpe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t="10303" b="1030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5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Dancing On My Own, Robyn</a:t>
            </a:r>
          </a:p>
        </p:txBody>
      </p:sp>
      <p:pic>
        <p:nvPicPr>
          <p:cNvPr id="3" name="Picture Placeholder 2" descr="img_1.pn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t="13814" b="1381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6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It's the End of the World As We Know It, R.E.M.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t="10303" b="1030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7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t="21934" b="21934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I Love Rock 'N Roll, Joan Jett and the Blackhearts</a:t>
            </a:r>
          </a:p>
        </p:txBody>
      </p:sp>
      <p:pic>
        <p:nvPicPr>
          <p:cNvPr id="3" name="Picture Placeholder 2" descr="img_1.jpe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l="18512" r="1851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8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Less I Know The Better, Tame Impala</a:t>
            </a:r>
          </a:p>
        </p:txBody>
      </p:sp>
      <p:pic>
        <p:nvPicPr>
          <p:cNvPr id="3" name="Picture Placeholder 2" descr="img_1.jpe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l="8015" r="801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9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l="14575" r="14575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Just Can't Get Enough, Depeche Mode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 l="2767" r="276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Track 10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idx="25" sz="quarter"/>
          </p:nvPr>
        </p:nvPicPr>
        <p:blipFill>
          <a:blip r:embed="rId6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FILEFULLNAME" val="D:\PPQ AUTO QUIZ 140420\PPQ 123.xlsx"/>
  <p:tag name="DATAFOLDER" val="D:\PPQ AUTO QUIZ 140420\"/>
  <p:tag name="DATAFILE" val="PPQ 123.xlsx"/>
  <p:tag name="WORKSHEETINDEX" val="0"/>
  <p:tag name="ROTATEDATA" val="NO"/>
  <p:tag name="OUTPUTFOLDER" val="C:\Users\steve\Downloads\"/>
  <p:tag name="MERGEMODE" val="PRESENTATIONS"/>
  <p:tag name="SKIPFEEDBACK" val="NO"/>
  <p:tag name="TESTMODE" val="NO"/>
  <p:tag name="TESTSTARTRECORD" val="1"/>
  <p:tag name="TESTENDRECORD" val="0"/>
  <p:tag name="LASTSAVETOFOLDER" val="C:\Users\steve\Downloads\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Vapor Trail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2016-09-23T09:41:50Z</dcterms:created>
  <dcterms:modified xsi:type="dcterms:W3CDTF">2021-11-22T15:09:51Z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da11e7-ad83-4459-98c6-12a88e2eac78_Enabled">
    <vt:lpwstr>true</vt:lpwstr>
  </property>
  <property fmtid="{D5CDD505-2E9C-101B-9397-08002B2CF9AE}" pid="3" name="MSIP_Label_17da11e7-ad83-4459-98c6-12a88e2eac78_SetDate">
    <vt:lpwstr>2021-10-09T15:48:47Z</vt:lpwstr>
  </property>
  <property fmtid="{D5CDD505-2E9C-101B-9397-08002B2CF9AE}" pid="4" name="MSIP_Label_17da11e7-ad83-4459-98c6-12a88e2eac78_Method">
    <vt:lpwstr>Privileged</vt:lpwstr>
  </property>
  <property fmtid="{D5CDD505-2E9C-101B-9397-08002B2CF9AE}" pid="5" name="MSIP_Label_17da11e7-ad83-4459-98c6-12a88e2eac78_Name">
    <vt:lpwstr>17da11e7-ad83-4459-98c6-12a88e2eac78</vt:lpwstr>
  </property>
  <property fmtid="{D5CDD505-2E9C-101B-9397-08002B2CF9AE}" pid="6" name="MSIP_Label_17da11e7-ad83-4459-98c6-12a88e2eac78_SiteId">
    <vt:lpwstr>68283f3b-8487-4c86-adb3-a5228f18b893</vt:lpwstr>
  </property>
  <property fmtid="{D5CDD505-2E9C-101B-9397-08002B2CF9AE}" pid="7" name="MSIP_Label_17da11e7-ad83-4459-98c6-12a88e2eac78_ActionId">
    <vt:lpwstr>1b693d67-9380-4e3b-a11d-6b3f27a84b34</vt:lpwstr>
  </property>
  <property fmtid="{D5CDD505-2E9C-101B-9397-08002B2CF9AE}" pid="8" name="MSIP_Label_17da11e7-ad83-4459-98c6-12a88e2eac78_ContentBits">
    <vt:lpwstr>0</vt:lpwstr>
  </property>
</Properties>
</file>